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E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0F0FF"/>
                </a:solidFill>
                <a:latin typeface="Arial"/>
              </a:defRPr>
            </a:pPr>
            <a:r>
              <a:t>ТЕХНИЧЕСКОЕ ДОСЬЕ И ПОРТФОЛИО</a:t>
            </a:r>
          </a:p>
          <a:p>
            <a:pPr>
              <a:defRPr sz="4000" b="1">
                <a:solidFill>
                  <a:srgbClr val="FFFFFF"/>
                </a:solidFill>
                <a:latin typeface="Arial"/>
              </a:defRPr>
            </a:pPr>
            <a:r>
              <a:t>АРТЁМ ГАВРИЛОВ</a:t>
            </a:r>
          </a:p>
          <a:p>
            <a:pPr>
              <a:defRPr sz="2200" b="1">
                <a:solidFill>
                  <a:srgbClr val="00F0FF"/>
                </a:solidFill>
                <a:latin typeface="Arial"/>
              </a:defRPr>
            </a:pPr>
            <a:r>
              <a:t>Ведущий Backend-разработчик &amp; Архитектор систем</a:t>
            </a:r>
          </a:p>
          <a:p>
            <a:br/>
            <a:pPr>
              <a:defRPr sz="1400">
                <a:solidFill>
                  <a:srgbClr val="94A3B8"/>
                </a:solidFill>
                <a:latin typeface="Arial"/>
              </a:defRPr>
            </a:pPr>
            <a:r>
              <a:t>8+ Лет Промышленного Опыта (Экс-Lead Backend в агентстве Make)</a:t>
            </a:r>
            <a:br/>
            <a:r>
              <a:t>Высоконагруженный PHP 8.x • 1С-Битрикс Enterprise D7 • Оптимизация Баз Данных • Zero-Downtime DevOps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30352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BD5E1"/>
                </a:solidFill>
                <a:latin typeface="Arial"/>
              </a:defRPr>
            </a:pPr>
            <a:r>
              <a:t>🌐 Веб-презентация: https://artm.adgway.online/portfolio_ru.html   |   ✉️ empty_box7@mail.ru   |   💬 Telegram: @empty_box7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E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F0FF"/>
                </a:solidFill>
                <a:latin typeface="Arial"/>
              </a:defRPr>
            </a:pPr>
            <a:r>
              <a:t>// ПОРТФОЛИО И АРХИТЕКТУРА</a:t>
            </a:r>
          </a:p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Профиль Эксперта и Ключевые Метрики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2468880" cy="2011680"/>
          </a:xfrm>
          <a:prstGeom prst="roundRect">
            <a:avLst/>
          </a:prstGeom>
          <a:solidFill>
            <a:srgbClr val="121826"/>
          </a:solidFill>
          <a:ln w="12700">
            <a:solidFill>
              <a:srgbClr val="00F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200" b="1">
                <a:solidFill>
                  <a:srgbClr val="00F0FF"/>
                </a:solidFill>
                <a:latin typeface="Arial"/>
              </a:defRPr>
            </a:pPr>
            <a:r>
              <a:t>8+ ЛЕТ</a:t>
            </a:r>
          </a:p>
          <a:p>
            <a:pPr>
              <a:defRPr sz="1200" b="1">
                <a:solidFill>
                  <a:srgbClr val="FFFFFF"/>
                </a:solidFill>
                <a:latin typeface="Arial"/>
              </a:defRPr>
            </a:pPr>
            <a:r>
              <a:t>Коммерческого Опыта</a:t>
            </a:r>
          </a:p>
          <a:p>
            <a:br/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Lead Backend агентства Make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429000" y="1828800"/>
            <a:ext cx="2468880" cy="2011680"/>
          </a:xfrm>
          <a:prstGeom prst="roundRect">
            <a:avLst/>
          </a:prstGeom>
          <a:solidFill>
            <a:srgbClr val="121826"/>
          </a:solidFill>
          <a:ln w="12700">
            <a:solidFill>
              <a:srgbClr val="00F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200" b="1">
                <a:solidFill>
                  <a:srgbClr val="00F0FF"/>
                </a:solidFill>
                <a:latin typeface="Arial"/>
              </a:defRPr>
            </a:pPr>
            <a:r>
              <a:t>30+ СИСТЕМ</a:t>
            </a:r>
          </a:p>
          <a:p>
            <a:pPr>
              <a:defRPr sz="1200" b="1">
                <a:solidFill>
                  <a:srgbClr val="FFFFFF"/>
                </a:solidFill>
                <a:latin typeface="Arial"/>
              </a:defRPr>
            </a:pPr>
            <a:r>
              <a:t>Успешно Запущено</a:t>
            </a:r>
          </a:p>
          <a:p>
            <a:br/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Enterprise, B2B, E-Commerce, Gov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0" y="1828800"/>
            <a:ext cx="2468880" cy="2011680"/>
          </a:xfrm>
          <a:prstGeom prst="roundRect">
            <a:avLst/>
          </a:prstGeom>
          <a:solidFill>
            <a:srgbClr val="121826"/>
          </a:solidFill>
          <a:ln w="12700">
            <a:solidFill>
              <a:srgbClr val="00F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200" b="1">
                <a:solidFill>
                  <a:srgbClr val="00F0FF"/>
                </a:solidFill>
                <a:latin typeface="Arial"/>
              </a:defRPr>
            </a:pPr>
            <a:r>
              <a:t>100% UPTIME</a:t>
            </a:r>
          </a:p>
          <a:p>
            <a:pPr>
              <a:defRPr sz="1200" b="1">
                <a:solidFill>
                  <a:srgbClr val="FFFFFF"/>
                </a:solidFill>
                <a:latin typeface="Arial"/>
              </a:defRPr>
            </a:pPr>
            <a:r>
              <a:t>Бесшовных Миграций</a:t>
            </a:r>
          </a:p>
          <a:p>
            <a:br/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Zero-Downtime, Nginx, Redis, DB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23960" y="1828800"/>
            <a:ext cx="2468880" cy="2011680"/>
          </a:xfrm>
          <a:prstGeom prst="roundRect">
            <a:avLst/>
          </a:prstGeom>
          <a:solidFill>
            <a:srgbClr val="121826"/>
          </a:solidFill>
          <a:ln w="12700">
            <a:solidFill>
              <a:srgbClr val="00F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200" b="1">
                <a:solidFill>
                  <a:srgbClr val="00F0FF"/>
                </a:solidFill>
                <a:latin typeface="Arial"/>
              </a:defRPr>
            </a:pPr>
            <a:r>
              <a:t>МАГИСТР &amp; БАК.</a:t>
            </a:r>
          </a:p>
          <a:p>
            <a:pPr>
              <a:defRPr sz="1200" b="1">
                <a:solidFill>
                  <a:srgbClr val="FFFFFF"/>
                </a:solidFill>
                <a:latin typeface="Arial"/>
              </a:defRPr>
            </a:pPr>
            <a:r>
              <a:t>КузГТУ (Прикладная Инф.)</a:t>
            </a:r>
          </a:p>
          <a:p>
            <a:br/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Диплом с отличием, Архитектура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206240"/>
            <a:ext cx="106984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400">
                <a:solidFill>
                  <a:srgbClr val="FFFFFF"/>
                </a:solidFill>
              </a:defRPr>
            </a:pPr>
            <a:r>
              <a:t>Инженерные стандарты и сильные стороны:</a:t>
            </a:r>
          </a:p>
          <a:p>
            <a:pPr>
              <a:defRPr sz="1150">
                <a:solidFill>
                  <a:srgbClr val="CBD5E1"/>
                </a:solidFill>
              </a:defRPr>
            </a:pPr>
            <a:r>
              <a:t>• Чистая и масштабируемая архитектура: строгий ООП код по стандартам PSR-12, SOLID и принципам модульности.</a:t>
            </a:r>
          </a:p>
          <a:p>
            <a:pPr>
              <a:defRPr sz="1150">
                <a:solidFill>
                  <a:srgbClr val="CBD5E1"/>
                </a:solidFill>
              </a:defRPr>
            </a:pPr>
            <a:r>
              <a:t>• Глубокая интеграция с 1С и ERP: синхронизация товарных каталогов из сотен тысяч позиций, динамических цен и остатков.</a:t>
            </a:r>
          </a:p>
          <a:p>
            <a:pPr>
              <a:defRPr sz="1150">
                <a:solidFill>
                  <a:srgbClr val="CBD5E1"/>
                </a:solidFill>
              </a:defRPr>
            </a:pPr>
            <a:r>
              <a:t>• Оптимизация высоконагруженных баз данных: тюнинг сложных SQL-запросов (EXPLAIN, профилирование, правильные индексы).</a:t>
            </a:r>
          </a:p>
          <a:p>
            <a:pPr>
              <a:defRPr sz="1150">
                <a:solidFill>
                  <a:srgbClr val="CBD5E1"/>
                </a:solidFill>
              </a:defRPr>
            </a:pPr>
            <a:r>
              <a:t>• Надежность и прогнозируемость: прозрачная коммуникация, регулярные демо, соблюдение дедлайнов и SLA.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E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F0FF"/>
                </a:solidFill>
                <a:latin typeface="Arial"/>
              </a:defRPr>
            </a:pPr>
            <a:r>
              <a:t>// ПОРТФОЛИО И АРХИТЕКТУРА</a:t>
            </a:r>
          </a:p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Флагманские Enterprise &amp; High-Load Кейсы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5212080" cy="4389120"/>
          </a:xfrm>
          <a:prstGeom prst="roundRect">
            <a:avLst/>
          </a:prstGeom>
          <a:solidFill>
            <a:srgbClr val="121826"/>
          </a:solidFill>
          <a:ln>
            <a:solidFill>
              <a:srgbClr val="00B4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00F0FF"/>
                </a:solidFill>
                <a:latin typeface="Arial"/>
              </a:defRPr>
            </a:pPr>
            <a:r>
              <a:t>ОПТИТЕК (OPTITECH, РАНЕЕ CLAAS)</a:t>
            </a:r>
          </a:p>
          <a:p>
            <a:pPr>
              <a:defRPr sz="1050">
                <a:solidFill>
                  <a:srgbClr val="94A3B8"/>
                </a:solidFill>
              </a:defRPr>
            </a:pPr>
            <a:r>
              <a:t>Федеральная сеть дилеров спецтехники и интеграция каталога ERP</a:t>
            </a:r>
            <a:br/>
            <a:r>
              <a:t>Сайт: optitech.ru</a:t>
            </a:r>
          </a:p>
          <a:p>
            <a:br/>
            <a:pPr>
              <a:defRPr sz="1000">
                <a:solidFill>
                  <a:srgbClr val="E2E8F0"/>
                </a:solidFill>
              </a:defRPr>
            </a:pPr>
            <a:r>
              <a:t>• Вызов: Объединение независимых дилеров РФ на единой платформе с изоляцией контента и фоновой синхронизацией сотен тысяч позиций каталога техники и запчастей из внутренней ERP.</a:t>
            </a:r>
            <a:br/>
            <a:br/>
            <a:r>
              <a:t>• Архитектурное Решение:</a:t>
            </a:r>
            <a:br/>
            <a:r>
              <a:t>  - Спроектировал мультисайтовую архитектуру 1С-Битрикс с изолированным RBAC.</a:t>
            </a:r>
            <a:br/>
            <a:r>
              <a:t>  - Разработал отказоустойчивый REST API модуль импорта каталога из ERP.</a:t>
            </a:r>
            <a:br/>
            <a:r>
              <a:t>  - Оптимизировал кеширование сложных каталогов для отклика &lt; 100 мс.</a:t>
            </a:r>
            <a:br/>
            <a:br/>
            <a:r>
              <a:t>• Стек: PHP 8.x, Bitrix D7, ERP REST API, MySQL, Redis, Nginx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828800"/>
            <a:ext cx="5212080" cy="4389120"/>
          </a:xfrm>
          <a:prstGeom prst="roundRect">
            <a:avLst/>
          </a:prstGeom>
          <a:solidFill>
            <a:srgbClr val="121826"/>
          </a:solidFill>
          <a:ln>
            <a:solidFill>
              <a:srgbClr val="06D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06D6A0"/>
                </a:solidFill>
                <a:latin typeface="Arial"/>
              </a:defRPr>
            </a:pPr>
            <a:r>
              <a:t>ОБЪЕДИНЕННЫЕ КОНДИТЕРЫ (УНИКОНФ)</a:t>
            </a:r>
          </a:p>
          <a:p>
            <a:pPr>
              <a:defRPr sz="1050">
                <a:solidFill>
                  <a:srgbClr val="94A3B8"/>
                </a:solidFill>
              </a:defRPr>
            </a:pPr>
            <a:r>
              <a:t>Высоконагруженный каталог фабрик «Алёнка», «Вдохновение»</a:t>
            </a:r>
            <a:br/>
            <a:r>
              <a:t>Сайт: uniconf.ru</a:t>
            </a:r>
          </a:p>
          <a:p>
            <a:br/>
            <a:pPr>
              <a:defRPr sz="1000">
                <a:solidFill>
                  <a:srgbClr val="E2E8F0"/>
                </a:solidFill>
              </a:defRPr>
            </a:pPr>
            <a:r>
              <a:t>• Вызов: Каталог из десятков тысяч позиций с экстремальной сезонной посещаемостью и требованием моментальной фасетной фильтрации по составу, весу и фабрикам.</a:t>
            </a:r>
            <a:br/>
            <a:br/>
            <a:r>
              <a:t>• Архитектурное Решение:</a:t>
            </a:r>
            <a:br/>
            <a:r>
              <a:t>  - Разработал фасетный движок на D7 ORM со снижением времени запросов с 1.4 с до 60 мс.</a:t>
            </a:r>
            <a:br/>
            <a:r>
              <a:t>  - Внедрил многоуровневое тегированное кеширование в Redis с точечным сбросом.</a:t>
            </a:r>
            <a:br/>
            <a:r>
              <a:t>  - Реализовал расчет логистики и весогабаритных характеристик заказов.</a:t>
            </a:r>
            <a:br/>
            <a:br/>
            <a:r>
              <a:t>• Стек: PHP 8.x, 1С-Битрикс D7, HighLoad-блоки, Redis, MySQL, Nginx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E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F0FF"/>
                </a:solidFill>
                <a:latin typeface="Arial"/>
              </a:defRPr>
            </a:pPr>
            <a:r>
              <a:t>// ПОРТФОЛИО И АРХИТЕКТУРА</a:t>
            </a:r>
          </a:p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Ж/Д Логистика и B2B Электронная Коммерция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5212080" cy="4389120"/>
          </a:xfrm>
          <a:prstGeom prst="roundRect">
            <a:avLst/>
          </a:prstGeom>
          <a:solidFill>
            <a:srgbClr val="121826"/>
          </a:solidFill>
          <a:ln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A855F7"/>
                </a:solidFill>
                <a:latin typeface="Arial"/>
              </a:defRPr>
            </a:pPr>
            <a:r>
              <a:t>НЕФТЕТРАНС СЕРВИС (NTS)</a:t>
            </a:r>
          </a:p>
          <a:p>
            <a:pPr>
              <a:defRPr sz="1050">
                <a:solidFill>
                  <a:srgbClr val="94A3B8"/>
                </a:solidFill>
              </a:defRPr>
            </a:pPr>
            <a:r>
              <a:t>Интранет-портал ж/д логистики (Выполнил 90% бэкенда)</a:t>
            </a:r>
            <a:br/>
            <a:r>
              <a:t>Сайт: ntstrans.ru</a:t>
            </a:r>
          </a:p>
          <a:p>
            <a:br/>
            <a:pPr>
              <a:defRPr sz="1000">
                <a:solidFill>
                  <a:srgbClr val="E2E8F0"/>
                </a:solidFill>
              </a:defRPr>
            </a:pPr>
            <a:r>
              <a:t>• Вызов: Разработка масштабируемого портала для оператора подвижного состава РФ с личными кабинетами грузоотправителей, расчетом логистики и защитой данных.</a:t>
            </a:r>
            <a:br/>
            <a:br/>
            <a:r>
              <a:t>• Архитектурное Решение:</a:t>
            </a:r>
            <a:br/>
            <a:r>
              <a:t>  - Спроектировал и реализовал 90% бэкенда с нуля на D7 Core.</a:t>
            </a:r>
            <a:br/>
            <a:r>
              <a:t>  - Разработал калькулятор железнодорожных тарифов с учетом типов вагонов и зон.</a:t>
            </a:r>
            <a:br/>
            <a:r>
              <a:t>  - Настроил безопасный обмен данными с внутренними ERP системами учета.</a:t>
            </a:r>
            <a:br/>
            <a:br/>
            <a:r>
              <a:t>• Стек: PHP 8.x, Bitrix D7, REST API, Интранет, Модули Расчета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828800"/>
            <a:ext cx="5212080" cy="4389120"/>
          </a:xfrm>
          <a:prstGeom prst="roundRect">
            <a:avLst/>
          </a:prstGeom>
          <a:solidFill>
            <a:srgbClr val="121826"/>
          </a:solidFill>
          <a:ln>
            <a:solidFill>
              <a:srgbClr val="FFB70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FFB703"/>
                </a:solidFill>
                <a:latin typeface="Arial"/>
              </a:defRPr>
            </a:pPr>
            <a:r>
              <a:t>ПЕТРОЛЕУМ КУЗБАСС</a:t>
            </a:r>
          </a:p>
          <a:p>
            <a:pPr>
              <a:defRPr sz="1050">
                <a:solidFill>
                  <a:srgbClr val="94A3B8"/>
                </a:solidFill>
              </a:defRPr>
            </a:pPr>
            <a:r>
              <a:t>Оптовый B2B портал нефтепродуктов с глубокой интеграцией 1С</a:t>
            </a:r>
            <a:br/>
            <a:r>
              <a:t>Сайт: petroleumkuzbass.ru</a:t>
            </a:r>
          </a:p>
          <a:p>
            <a:br/>
            <a:pPr>
              <a:defRPr sz="1000">
                <a:solidFill>
                  <a:srgbClr val="E2E8F0"/>
                </a:solidFill>
              </a:defRPr>
            </a:pPr>
            <a:r>
              <a:t>• Вызов: Автоматизация оптовых продаж ГСМ со сложными индивидуальными контрактными матрицами цен для контрагентов и двусторонней синхронизацией заказов с 1С.</a:t>
            </a:r>
            <a:br/>
            <a:br/>
            <a:r>
              <a:t>• Архитектурное Решение:</a:t>
            </a:r>
            <a:br/>
            <a:r>
              <a:t>  - Разработал кастомный REST шлюз для интеграции с 1С:Управление торговлей.</a:t>
            </a:r>
            <a:br/>
            <a:r>
              <a:t>  - Спроектировал алгоритм пересчета оптовых цен с учетом плотности нефтепродуктов.</a:t>
            </a:r>
            <a:br/>
            <a:r>
              <a:t>  - Реализовал личный кабинет с контролем дебиторской задолженности и лимитов.</a:t>
            </a:r>
            <a:br/>
            <a:br/>
            <a:r>
              <a:t>• Стек: 1С-Битрикс, 1C:Enterprise REST, MySQL, B2B Кабинет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E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F0FF"/>
                </a:solidFill>
                <a:latin typeface="Arial"/>
              </a:defRPr>
            </a:pPr>
            <a:r>
              <a:t>// ПОРТФОЛИО И АРХИТЕКТУРА</a:t>
            </a:r>
          </a:p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Государственные Системы и Высокая Доступность (GovTech)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5212080" cy="4389120"/>
          </a:xfrm>
          <a:prstGeom prst="roundRect">
            <a:avLst/>
          </a:prstGeom>
          <a:solidFill>
            <a:srgbClr val="121826"/>
          </a:solidFill>
          <a:ln>
            <a:solidFill>
              <a:srgbClr val="00F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00F0FF"/>
                </a:solidFill>
                <a:latin typeface="Arial"/>
              </a:defRPr>
            </a:pPr>
            <a:r>
              <a:t>ПРАВИТЕЛЬСТВО КУЗБАССА (AKO.RU)</a:t>
            </a:r>
          </a:p>
          <a:p>
            <a:pPr>
              <a:defRPr sz="1050">
                <a:solidFill>
                  <a:srgbClr val="94A3B8"/>
                </a:solidFill>
              </a:defRPr>
            </a:pPr>
            <a:r>
              <a:t>Миграция госсервера с нулевым простоем (0 Downtime)</a:t>
            </a:r>
            <a:br/>
            <a:r>
              <a:t>Сайт: ako.ru</a:t>
            </a:r>
          </a:p>
          <a:p>
            <a:br/>
            <a:pPr>
              <a:defRPr sz="1000">
                <a:solidFill>
                  <a:srgbClr val="E2E8F0"/>
                </a:solidFill>
              </a:defRPr>
            </a:pPr>
            <a:r>
              <a:t>• Вызов: Миграция портала высшего органа исполнительной власти региона на новый изолированный сервер без прерывания доступа граждан и работы ведомств.</a:t>
            </a:r>
            <a:br/>
            <a:br/>
            <a:r>
              <a:t>• Архитектурное Решение:</a:t>
            </a:r>
            <a:br/>
            <a:r>
              <a:t>  - Выполнил горячую миграцию терабайтных массивов данных с 0 downtime.</a:t>
            </a:r>
            <a:br/>
            <a:r>
              <a:t>  - Разработал систему автоматической кросс-синдикации постановлений Губернатора.</a:t>
            </a:r>
            <a:br/>
            <a:r>
              <a:t>  - Настроил защиту от DDoS и контур безопасности веб-форм обращений.</a:t>
            </a:r>
            <a:br/>
            <a:br/>
            <a:r>
              <a:t>• Стек: Linux DevOps, MySQL Cluster, Bitrix D7, WAF, Zero-Downtime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828800"/>
            <a:ext cx="5212080" cy="4389120"/>
          </a:xfrm>
          <a:prstGeom prst="roundRect">
            <a:avLst/>
          </a:prstGeom>
          <a:solidFill>
            <a:srgbClr val="121826"/>
          </a:solidFill>
          <a:ln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A855F7"/>
                </a:solidFill>
                <a:latin typeface="Arial"/>
              </a:defRPr>
            </a:pPr>
            <a:r>
              <a:t>КАРТА НАЦПРОЕКТОВ &amp; SAAS-КОНСТРУКТОР</a:t>
            </a:r>
          </a:p>
          <a:p>
            <a:pPr>
              <a:defRPr sz="1050">
                <a:solidFill>
                  <a:srgbClr val="94A3B8"/>
                </a:solidFill>
              </a:defRPr>
            </a:pPr>
            <a:r>
              <a:t>Интерактивная GIS-карта и Multi-Tenant конструктор сайтов</a:t>
            </a:r>
            <a:br/>
            <a:r>
              <a:t>Сайт: np.ako.ru/karta-obektov/</a:t>
            </a:r>
          </a:p>
          <a:p>
            <a:br/>
            <a:pPr>
              <a:defRPr sz="1000">
                <a:solidFill>
                  <a:srgbClr val="E2E8F0"/>
                </a:solidFill>
              </a:defRPr>
            </a:pPr>
            <a:r>
              <a:t>• Вызов: Визуализация сотен строящихся объектов региона на интерактивной карте, а также создание единого ядра для развертывания сайтов сельских поселений по ФЗ-8.</a:t>
            </a:r>
            <a:br/>
            <a:br/>
            <a:r>
              <a:t>• Архитектурное Решение:</a:t>
            </a:r>
            <a:br/>
            <a:r>
              <a:t>  - Разработал GeoJSON API и алгоритм серверной кластеризации меток (отклик 150 мс).</a:t>
            </a:r>
            <a:br/>
            <a:r>
              <a:t>  - Спроектировал multi-tenant платформу: независимые сайты администраций на едином ядре.</a:t>
            </a:r>
            <a:br/>
            <a:r>
              <a:t>  - Интегрировал сквозную рассылку экстренных оповещений МЧС.</a:t>
            </a:r>
            <a:br/>
            <a:br/>
            <a:r>
              <a:t>• Стек: GIS / GeoJSON API, Leaflet, Multi-tenant Architecture, Bitrix D7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E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F0FF"/>
                </a:solidFill>
                <a:latin typeface="Arial"/>
              </a:defRPr>
            </a:pPr>
            <a:r>
              <a:t>// ПОРТФОЛИО И АРХИТЕКТУРА</a:t>
            </a:r>
          </a:p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Образование, Сертификация и Контакты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5212080" cy="4389120"/>
          </a:xfrm>
          <a:prstGeom prst="roundRect">
            <a:avLst/>
          </a:prstGeom>
          <a:solidFill>
            <a:srgbClr val="121826"/>
          </a:solidFill>
          <a:ln>
            <a:solidFill>
              <a:srgbClr val="06D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06D6A0"/>
                </a:solidFill>
                <a:latin typeface="Arial"/>
              </a:defRPr>
            </a:pPr>
            <a:r>
              <a:t>ОБРАЗОВАНИЕ И СЕРТИФИКАЦИЯ</a:t>
            </a:r>
          </a:p>
          <a:p>
            <a:br/>
            <a:pPr>
              <a:defRPr sz="1050">
                <a:solidFill>
                  <a:srgbClr val="E2E8F0"/>
                </a:solidFill>
              </a:defRPr>
            </a:pPr>
            <a:r>
              <a:t>• Магистратура (Диплом с отличием):</a:t>
            </a:r>
            <a:br/>
            <a:r>
              <a:t>  Кузбасский государственный технический университет (КузГТУ).</a:t>
            </a:r>
            <a:br/>
            <a:r>
              <a:t>  Специальность: 09.04.03 Прикладная информатика (Проектирование и архитектура ИС).</a:t>
            </a:r>
            <a:br/>
            <a:br/>
            <a:r>
              <a:t>• Бакалавриат:</a:t>
            </a:r>
            <a:br/>
            <a:r>
              <a:t>  КузГТУ, Институт информационных технологий.</a:t>
            </a:r>
            <a:br/>
            <a:r>
              <a:t>  Специальность: 09.03.03 Прикладная информатика в экономике и управлении.</a:t>
            </a:r>
            <a:br/>
            <a:br/>
            <a:r>
              <a:t>• Официальная Сертификация:</a:t>
            </a:r>
            <a:br/>
            <a:r>
              <a:t>  - 1С-Битрикс: «Разработчик Bitrix Framework», «Технология Fast End», «Администратор»</a:t>
            </a:r>
            <a:br/>
            <a:r>
              <a:t>  - Специалист Битрикс24 Enterprise</a:t>
            </a:r>
            <a:br/>
            <a:br/>
            <a:r>
              <a:t>• Английский язык: B2 (свободное чтение документации и техническая переписка)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828800"/>
            <a:ext cx="5212080" cy="4389120"/>
          </a:xfrm>
          <a:prstGeom prst="roundRect">
            <a:avLst/>
          </a:prstGeom>
          <a:solidFill>
            <a:srgbClr val="121826"/>
          </a:solidFill>
          <a:ln>
            <a:solidFill>
              <a:srgbClr val="00F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00F0FF"/>
                </a:solidFill>
                <a:latin typeface="Arial"/>
              </a:defRPr>
            </a:pPr>
            <a:r>
              <a:t>ПРЯМЫЕ КОНТАКТЫ И СОТРУДНИЧЕСТВО</a:t>
            </a:r>
          </a:p>
          <a:p>
            <a:br/>
            <a:pPr>
              <a:defRPr sz="1050">
                <a:solidFill>
                  <a:srgbClr val="E2E8F0"/>
                </a:solidFill>
              </a:defRPr>
            </a:pPr>
            <a:r>
              <a:t>• Форматы взаимодействия:</a:t>
            </a:r>
            <a:br/>
            <a:r>
              <a:t>  - Проектная работа (Fixed-Price по ТЗ с фиксацией спринтов и SLA)</a:t>
            </a:r>
            <a:br/>
            <a:r>
              <a:t>  - Почасовая ставка: от 2 500 ₽ / час (или от $25 / ч)</a:t>
            </a:r>
            <a:br/>
            <a:r>
              <a:t>  - Выделенный Tech Lead / Senior Backend (контракт на 160+ ч/мес)</a:t>
            </a:r>
            <a:br/>
            <a:r>
              <a:t>  - Оформление: Самозанятый / ИП / Договор подряда с актами</a:t>
            </a:r>
            <a:br/>
            <a:br/>
            <a:r>
              <a:t>• Каналы связи:</a:t>
            </a:r>
            <a:br/>
            <a:r>
              <a:t>  - Telegram: @empty_box7 (https://t.me/empty_box7)</a:t>
            </a:r>
            <a:br/>
            <a:r>
              <a:t>  - Email: empty_box7@mail.ru</a:t>
            </a:r>
            <a:br/>
            <a:r>
              <a:t>  - Телефон: +7 923 506 3177</a:t>
            </a:r>
            <a:br/>
            <a:r>
              <a:t>  - Онлайн-портфолио: https://artm.adgway.online/portfolio_ru.html</a:t>
            </a:r>
            <a:br/>
            <a:r>
              <a:t>  - Английская версия: https://artm.adgway.online/portfolio.html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