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90E"/>
          </a:solidFill>
          <a:ln>
            <a:solidFill>
              <a:srgbClr val="0709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1645920"/>
            <a:ext cx="10698480" cy="73152"/>
          </a:xfrm>
          <a:prstGeom prst="rect">
            <a:avLst/>
          </a:prstGeom>
          <a:solidFill>
            <a:srgbClr val="00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6984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Arial"/>
              </a:defRPr>
            </a:pPr>
            <a:r>
              <a:t>ARTEM GAVRILOV</a:t>
            </a:r>
          </a:p>
          <a:p>
            <a:pPr>
              <a:defRPr sz="2200" b="1">
                <a:solidFill>
                  <a:srgbClr val="00F0FF"/>
                </a:solidFill>
                <a:latin typeface="Arial"/>
              </a:defRPr>
            </a:pPr>
            <a:r>
              <a:t>Senior Backend Engineer &amp; Systems Architect</a:t>
            </a:r>
          </a:p>
          <a:p>
            <a:br/>
            <a:pPr>
              <a:defRPr sz="1400">
                <a:solidFill>
                  <a:srgbClr val="94A3B8"/>
                </a:solidFill>
                <a:latin typeface="Arial"/>
              </a:defRPr>
            </a:pPr>
            <a:r>
              <a:t>8+ Years Commercial Agency Experience (Former Lead Backend at Make Agency)</a:t>
            </a:r>
            <a:br/>
            <a:r>
              <a:t>High-Throughput PHP 8.x • 1C-Bitrix Enterprise D7 • Database Indexing • Zero-Downtime DevOps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BD5E1"/>
                </a:solidFill>
                <a:latin typeface="Arial"/>
              </a:defRPr>
            </a:pPr>
            <a:r>
              <a:t>🌐 Web Presentation: https://artm.adgway.online/portfolio.html   |   ✉️ emptybox874@gmail.com   |   💬 Telegram: @empty_box7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90E"/>
          </a:solidFill>
          <a:ln>
            <a:solidFill>
              <a:srgbClr val="0709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F0FF"/>
                </a:solidFill>
                <a:latin typeface="Arial"/>
              </a:defRPr>
            </a:pPr>
            <a:r>
              <a:t>// ARTEM GAVRILOV TECHNICAL DOSSIER</a:t>
            </a:r>
          </a:p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Executive Overview &amp; Core Competencies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2468880" cy="2011680"/>
          </a:xfrm>
          <a:prstGeom prst="roundRect">
            <a:avLst/>
          </a:prstGeom>
          <a:solidFill>
            <a:srgbClr val="121826"/>
          </a:solidFill>
          <a:ln w="12700"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00F0FF"/>
                </a:solidFill>
                <a:latin typeface="Arial"/>
              </a:defRPr>
            </a:pPr>
            <a:r>
              <a:t>8+ YEARS</a:t>
            </a:r>
          </a:p>
          <a:p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Commercial Experience</a:t>
            </a:r>
          </a:p>
          <a:p>
            <a:br/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Lead Backend at Make Agency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29000" y="1828800"/>
            <a:ext cx="2468880" cy="2011680"/>
          </a:xfrm>
          <a:prstGeom prst="roundRect">
            <a:avLst/>
          </a:prstGeom>
          <a:solidFill>
            <a:srgbClr val="121826"/>
          </a:solidFill>
          <a:ln w="12700"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00F0FF"/>
                </a:solidFill>
                <a:latin typeface="Arial"/>
              </a:defRPr>
            </a:pPr>
            <a:r>
              <a:t>30+ SYSTEMS</a:t>
            </a:r>
          </a:p>
          <a:p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Production Delivered</a:t>
            </a:r>
          </a:p>
          <a:p>
            <a:br/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E-Commerce, Logistics, Gov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828800"/>
            <a:ext cx="2468880" cy="2011680"/>
          </a:xfrm>
          <a:prstGeom prst="roundRect">
            <a:avLst/>
          </a:prstGeom>
          <a:solidFill>
            <a:srgbClr val="121826"/>
          </a:solidFill>
          <a:ln w="12700"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00F0FF"/>
                </a:solidFill>
                <a:latin typeface="Arial"/>
              </a:defRPr>
            </a:pPr>
            <a:r>
              <a:t>100% UPTIME</a:t>
            </a:r>
          </a:p>
          <a:p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Zero-Downtime Migrations</a:t>
            </a:r>
          </a:p>
          <a:p>
            <a:br/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Nginx, Redis, Database Replicas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23960" y="1828800"/>
            <a:ext cx="2468880" cy="2011680"/>
          </a:xfrm>
          <a:prstGeom prst="roundRect">
            <a:avLst/>
          </a:prstGeom>
          <a:solidFill>
            <a:srgbClr val="121826"/>
          </a:solidFill>
          <a:ln w="12700"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200" b="1">
                <a:solidFill>
                  <a:srgbClr val="00F0FF"/>
                </a:solidFill>
                <a:latin typeface="Arial"/>
              </a:defRPr>
            </a:pPr>
            <a:r>
              <a:t>M.S. &amp; B.S.</a:t>
            </a:r>
          </a:p>
          <a:p>
            <a:pPr>
              <a:defRPr sz="1200" b="1">
                <a:solidFill>
                  <a:srgbClr val="FFFFFF"/>
                </a:solidFill>
                <a:latin typeface="Arial"/>
              </a:defRPr>
            </a:pPr>
            <a:r>
              <a:t>Academic Degrees</a:t>
            </a:r>
          </a:p>
          <a:p>
            <a:br/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Information Systems &amp; Technologies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206240"/>
            <a:ext cx="106984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400">
                <a:solidFill>
                  <a:srgbClr val="FFFFFF"/>
                </a:solidFill>
              </a:defRPr>
            </a:pPr>
            <a:r>
              <a:t>Proven Track Record in Enterprise Software Engineering:</a:t>
            </a:r>
          </a:p>
          <a:p>
            <a:pPr>
              <a:defRPr sz="1150">
                <a:solidFill>
                  <a:srgbClr val="CBD5E1"/>
                </a:solidFill>
              </a:defRPr>
            </a:pPr>
            <a:r>
              <a:t>• Scalable Backend Architecture: Clean, maintainable OOP code following modern PSR-12 and SOLID principles.</a:t>
            </a:r>
          </a:p>
          <a:p>
            <a:pPr>
              <a:defRPr sz="1150">
                <a:solidFill>
                  <a:srgbClr val="CBD5E1"/>
                </a:solidFill>
              </a:defRPr>
            </a:pPr>
            <a:r>
              <a:t>• Complex ERP Integrations: In-depth expertise syncing 1C:Enterprise (Trade Management, ERP, MySklad) with large web catalogs.</a:t>
            </a:r>
          </a:p>
          <a:p>
            <a:pPr>
              <a:defRPr sz="1150">
                <a:solidFill>
                  <a:srgbClr val="CBD5E1"/>
                </a:solidFill>
              </a:defRPr>
            </a:pPr>
            <a:r>
              <a:t>• High-Load Database Tuning: Advanced MySQL/PostgreSQL schema optimization, indexing, and slow query elimination.</a:t>
            </a:r>
          </a:p>
          <a:p>
            <a:pPr>
              <a:defRPr sz="1150">
                <a:solidFill>
                  <a:srgbClr val="CBD5E1"/>
                </a:solidFill>
              </a:defRPr>
            </a:pPr>
            <a:r>
              <a:t>• International Remote Culture: Fluent B2 technical English with proactive daily async Loom updates, Slack syncs, and clear PRs.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90E"/>
          </a:solidFill>
          <a:ln>
            <a:solidFill>
              <a:srgbClr val="0709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F0FF"/>
                </a:solidFill>
                <a:latin typeface="Arial"/>
              </a:defRPr>
            </a:pPr>
            <a:r>
              <a:t>// ARTEM GAVRILOV TECHNICAL DOSSIER</a:t>
            </a:r>
          </a:p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Enterprise &amp; High-Load E-Commerce Case Studies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00B4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00F0FF"/>
                </a:solidFill>
                <a:latin typeface="Arial"/>
              </a:defRPr>
            </a:pPr>
            <a:r>
              <a:t>OPTITECH AGRIBUSINESS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Dealer Multisite Network &amp; ERP Spare Parts API Sync</a:t>
            </a:r>
            <a:br/>
            <a:r>
              <a:t>Live URL: optitech.ru</a:t>
            </a:r>
          </a:p>
          <a:p>
            <a:br/>
            <a:pPr>
              <a:defRPr sz="1000">
                <a:solidFill>
                  <a:srgbClr val="E2E8F0"/>
                </a:solidFill>
              </a:defRPr>
            </a:pPr>
            <a:r>
              <a:t>• Challenge: Unifying authorized regional dealer branches under a single core, providing isolated administrative tenant spaces, and automating spare parts stock synchronization.</a:t>
            </a:r>
            <a:br/>
            <a:br/>
            <a:r>
              <a:t>• Architectural Solution:</a:t>
            </a:r>
            <a:br/>
            <a:r>
              <a:t>  - Built a multi-tenant framework with granular RBAC permissions.</a:t>
            </a:r>
            <a:br/>
            <a:r>
              <a:t>  - Engineered high-throughput REST API connector ingesting live parts catalogs and inventory availability.</a:t>
            </a:r>
            <a:br/>
            <a:r>
              <a:t>  - Optimized database caching layers for sub-second technical diagram queries.</a:t>
            </a:r>
            <a:br/>
            <a:br/>
            <a:r>
              <a:t>• Stack: PHP 8.x, Bitrix D7, ERP REST API, MySQL, Redis, Nginx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06D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06D6A0"/>
                </a:solidFill>
                <a:latin typeface="Arial"/>
              </a:defRPr>
            </a:pPr>
            <a:r>
              <a:t>UNITED CONFECTIONERS (UNICONF)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National High-Load FMCG E-Commerce Catalog</a:t>
            </a:r>
            <a:br/>
            <a:r>
              <a:t>Live URL: uniconf.ru</a:t>
            </a:r>
          </a:p>
          <a:p>
            <a:br/>
            <a:pPr>
              <a:defRPr sz="1000">
                <a:solidFill>
                  <a:srgbClr val="E2E8F0"/>
                </a:solidFill>
              </a:defRPr>
            </a:pPr>
            <a:r>
              <a:t>• Challenge: Scaling nationwide consumer and B2B ordering across hundreds of product lines with multifaceted filtering and sub-second catalog lookups under high promotional spikes.</a:t>
            </a:r>
            <a:br/>
            <a:br/>
            <a:r>
              <a:t>• Architectural Solution:</a:t>
            </a:r>
            <a:br/>
            <a:r>
              <a:t>  - Implemented scalable Bitrix D7 Highload-block schemas.</a:t>
            </a:r>
            <a:br/>
            <a:r>
              <a:t>  - Engineered custom faceted catalog search logic eliminating slow full-table scans.</a:t>
            </a:r>
            <a:br/>
            <a:r>
              <a:t>  - Integrated composite caching strategy delivering sub-second response times.</a:t>
            </a:r>
            <a:br/>
            <a:br/>
            <a:r>
              <a:t>• Stack: PHP 8.x, Bitrix D7 ORM, Highload Blocks, Composite Cache, MySQL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90E"/>
          </a:solidFill>
          <a:ln>
            <a:solidFill>
              <a:srgbClr val="0709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F0FF"/>
                </a:solidFill>
                <a:latin typeface="Arial"/>
              </a:defRPr>
            </a:pPr>
            <a:r>
              <a:t>// ARTEM GAVRILOV TECHNICAL DOSSIER</a:t>
            </a:r>
          </a:p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Mission-Critical Public Infrastructure &amp; Geodata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FFB70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FFB703"/>
                </a:solidFill>
                <a:latin typeface="Arial"/>
              </a:defRPr>
            </a:pPr>
            <a:r>
              <a:t>KUZBASS REGIONAL GOVERNMENT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Zero-Downtime Cloud Migrations &amp; Automated Decree Syndication</a:t>
            </a:r>
            <a:br/>
            <a:r>
              <a:t>Live URL: ako.ru</a:t>
            </a:r>
          </a:p>
          <a:p>
            <a:br/>
            <a:pPr>
              <a:defRPr sz="1000">
                <a:solidFill>
                  <a:srgbClr val="E2E8F0"/>
                </a:solidFill>
              </a:defRPr>
            </a:pPr>
            <a:r>
              <a:t>• Challenge: Serving thousands of daily citizens, publishing official decrees across interconnected municipal sites, and executing server migrations with 99.9% uptime.</a:t>
            </a:r>
            <a:br/>
            <a:br/>
            <a:r>
              <a:t>• Architectural Solution:</a:t>
            </a:r>
            <a:br/>
            <a:r>
              <a:t>  - Executed multiple zero-downtime server migrations across hosting environments.</a:t>
            </a:r>
            <a:br/>
            <a:r>
              <a:t>  - Maintained automated legal decree syndication engine propagating acts across sub-portals.</a:t>
            </a:r>
            <a:br/>
            <a:r>
              <a:t>  - Built custom data export pipelines and statistical processors for regional citizen polling.</a:t>
            </a:r>
            <a:br/>
            <a:br/>
            <a:r>
              <a:t>• Stack: Linux Cluster, Nginx, PHP-FPM, Decree Syndication Engine, Data Pipelines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828800"/>
            <a:ext cx="521208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A855F7"/>
                </a:solidFill>
                <a:latin typeface="Arial"/>
              </a:defRPr>
            </a:pPr>
            <a:r>
              <a:t>NATIONAL PROJECTS GIS MAP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Public Infrastructure Interactive Geospatial Monitoring</a:t>
            </a:r>
            <a:br/>
            <a:r>
              <a:t>Live URL: np.ako.ru/karta-obektov/</a:t>
            </a:r>
          </a:p>
          <a:p>
            <a:br/>
            <a:pPr>
              <a:defRPr sz="1000">
                <a:solidFill>
                  <a:srgbClr val="E2E8F0"/>
                </a:solidFill>
              </a:defRPr>
            </a:pPr>
            <a:r>
              <a:t>• Challenge: Tracking hundreds of active federal infrastructure projects (schools, hospitals, highways) on an interactive map with live photos, progress indicators, and regional filtering.</a:t>
            </a:r>
            <a:br/>
            <a:br/>
            <a:r>
              <a:t>• Architectural Solution:</a:t>
            </a:r>
            <a:br/>
            <a:r>
              <a:t>  - Built high-speed geo-JSON REST API endpoints serving clustered coordinates.</a:t>
            </a:r>
            <a:br/>
            <a:r>
              <a:t>  - Developed custom frontend JavaScript integration for smooth clustering and responsive modal displays.</a:t>
            </a:r>
            <a:br/>
            <a:r>
              <a:t>  - Optimized caching eliminating database load during viral public viewings.</a:t>
            </a:r>
            <a:br/>
            <a:br/>
            <a:r>
              <a:t>• Stack: Geo-JSON REST API, JavaScript ES6, Map Clustering, Bitrix D7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90E"/>
          </a:solidFill>
          <a:ln>
            <a:solidFill>
              <a:srgbClr val="0709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F0FF"/>
                </a:solidFill>
                <a:latin typeface="Arial"/>
              </a:defRPr>
            </a:pPr>
            <a:r>
              <a:t>// ARTEM GAVRILOV TECHNICAL DOSSIER</a:t>
            </a:r>
          </a:p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Selected Production Projects Across Industries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3383280" cy="4389120"/>
          </a:xfrm>
          <a:prstGeom prst="roundRect">
            <a:avLst/>
          </a:prstGeom>
          <a:solidFill>
            <a:srgbClr val="0E121A"/>
          </a:solidFill>
          <a:ln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00F0FF"/>
                </a:solidFill>
              </a:defRPr>
            </a:pPr>
            <a:r>
              <a:t>Enterprise &amp; B2B Portals</a:t>
            </a:r>
          </a:p>
          <a:p>
            <a:br/>
            <a:pPr>
              <a:defRPr sz="950">
                <a:solidFill>
                  <a:srgbClr val="CBD5E1"/>
                </a:solidFill>
              </a:defRPr>
            </a:pPr>
            <a:r>
              <a:t>• Optitech (Heavy Agribusiness)</a:t>
            </a:r>
            <a:br/>
            <a:r>
              <a:t>  Multisite, dealer RBAC, ERP API</a:t>
            </a:r>
            <a:br/>
            <a:r>
              <a:t>• NefteTrans Service (Rail Logistics)</a:t>
            </a:r>
            <a:br/>
            <a:r>
              <a:t>  90% backend, database modeling</a:t>
            </a:r>
            <a:br/>
            <a:r>
              <a:t>• Petroleum Kuzbass (Energy)</a:t>
            </a:r>
            <a:br/>
            <a:r>
              <a:t>  Custom 1C price matrix exchange</a:t>
            </a:r>
            <a:br/>
            <a:r>
              <a:t>• NIITP (Precision Instruments)</a:t>
            </a:r>
            <a:br/>
            <a:r>
              <a:t>  Patents &amp; research divisions</a:t>
            </a:r>
            <a:br/>
            <a:r>
              <a:t>• Intelion Mine (Crypto FinTech)</a:t>
            </a:r>
            <a:br/>
            <a:r>
              <a:t>  Mining profitability calculator</a:t>
            </a:r>
            <a:br/>
            <a:r>
              <a:t>• SMK (Machinery Engineering)</a:t>
            </a:r>
            <a:br/>
            <a:r>
              <a:t>  Technical equipment catalogs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0" y="1828800"/>
            <a:ext cx="3383280" cy="4389120"/>
          </a:xfrm>
          <a:prstGeom prst="roundRect">
            <a:avLst/>
          </a:prstGeom>
          <a:solidFill>
            <a:srgbClr val="0E121A"/>
          </a:solidFill>
          <a:ln>
            <a:solidFill>
              <a:srgbClr val="FFB70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FFB703"/>
                </a:solidFill>
              </a:defRPr>
            </a:pPr>
            <a:r>
              <a:t>Government &amp; Public Cloud</a:t>
            </a:r>
          </a:p>
          <a:p>
            <a:br/>
            <a:pPr>
              <a:defRPr sz="950">
                <a:solidFill>
                  <a:srgbClr val="CBD5E1"/>
                </a:solidFill>
              </a:defRPr>
            </a:pPr>
            <a:r>
              <a:t>• Kuzbass Government (ako.ru)</a:t>
            </a:r>
            <a:br/>
            <a:r>
              <a:t>  Zero-downtime cluster migrations</a:t>
            </a:r>
            <a:br/>
            <a:r>
              <a:t>• National Projects (np.ako.ru)</a:t>
            </a:r>
            <a:br/>
            <a:r>
              <a:t>  Interactive GIS geodata map</a:t>
            </a:r>
            <a:br/>
            <a:r>
              <a:t>• RAIPON (raipon.info)</a:t>
            </a:r>
            <a:br/>
            <a:r>
              <a:t>  Federal indigenous media portal</a:t>
            </a:r>
            <a:br/>
            <a:r>
              <a:t>• Municipal CMS Builder</a:t>
            </a:r>
            <a:br/>
            <a:r>
              <a:t>  Multi-tenant school site generator</a:t>
            </a:r>
            <a:br/>
            <a:r>
              <a:t>• City of Kemerovo (kemerovo.ru)</a:t>
            </a:r>
            <a:br/>
            <a:r>
              <a:t>  High-load portal maintenance</a:t>
            </a:r>
            <a:br/>
            <a:r>
              <a:t>• Dept of Urban Planning (guaig42.ru)</a:t>
            </a:r>
            <a:br/>
            <a:r>
              <a:t>  GIS document registry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0" y="1828800"/>
            <a:ext cx="3383280" cy="4389120"/>
          </a:xfrm>
          <a:prstGeom prst="roundRect">
            <a:avLst/>
          </a:prstGeom>
          <a:solidFill>
            <a:srgbClr val="0E121A"/>
          </a:solidFill>
          <a:ln>
            <a:solidFill>
              <a:srgbClr val="06D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06D6A0"/>
                </a:solidFill>
              </a:defRPr>
            </a:pPr>
            <a:r>
              <a:t>E-Commerce &amp; REST APIs</a:t>
            </a:r>
          </a:p>
          <a:p>
            <a:br/>
            <a:pPr>
              <a:defRPr sz="950">
                <a:solidFill>
                  <a:srgbClr val="CBD5E1"/>
                </a:solidFill>
              </a:defRPr>
            </a:pPr>
            <a:r>
              <a:t>• Uniconf (Confectionery)</a:t>
            </a:r>
            <a:br/>
            <a:r>
              <a:t>  High-load D7 composite e-commerce</a:t>
            </a:r>
            <a:br/>
            <a:r>
              <a:t>• Yugra Youth Center (ougra.ru)</a:t>
            </a:r>
            <a:br/>
            <a:r>
              <a:t>  Mobile/Web REST API endpoints</a:t>
            </a:r>
            <a:br/>
            <a:r>
              <a:t>• Krasnoyarsk Distillery</a:t>
            </a:r>
            <a:br/>
            <a:r>
              <a:t>  Multilingual localization export</a:t>
            </a:r>
            <a:br/>
            <a:r>
              <a:t>• GBS Studio (gbs-studio.ru)</a:t>
            </a:r>
            <a:br/>
            <a:r>
              <a:t>  English localized media backend</a:t>
            </a:r>
            <a:br/>
            <a:r>
              <a:t>• AIGK Mortgage (aigk-ko.ru)</a:t>
            </a:r>
            <a:br/>
            <a:r>
              <a:t>  Mortgage formula calculator</a:t>
            </a:r>
            <a:br/>
            <a:r>
              <a:t>• Bionika (создаваясмыслы.рф)</a:t>
            </a:r>
            <a:br/>
            <a:r>
              <a:t>  Database schema &amp; REST API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90E"/>
          </a:solidFill>
          <a:ln>
            <a:solidFill>
              <a:srgbClr val="0709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F0FF"/>
                </a:solidFill>
                <a:latin typeface="Arial"/>
              </a:defRPr>
            </a:pPr>
            <a:r>
              <a:t>// ARTEM GAVRILOV TECHNICAL DOSSIER</a:t>
            </a:r>
          </a:p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Engineering SLA &amp; Contact Details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548640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00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400">
                <a:solidFill>
                  <a:srgbClr val="00F0FF"/>
                </a:solidFill>
              </a:defRPr>
            </a:pPr>
            <a:r>
              <a:t>How I Deliver Value (Engineering SLA)</a:t>
            </a:r>
          </a:p>
          <a:p>
            <a:br/>
            <a:pPr>
              <a:defRPr sz="1050">
                <a:solidFill>
                  <a:srgbClr val="E2E8F0"/>
                </a:solidFill>
              </a:defRPr>
            </a:pPr>
            <a:r>
              <a:t>1. Spec-Driven Development (SDD):</a:t>
            </a:r>
            <a:br/>
            <a:r>
              <a:t>   Agreed technical acceptance criteria and milestones upfront. Zero guesswork.</a:t>
            </a:r>
            <a:br/>
            <a:br/>
            <a:r>
              <a:t>2. Clean Architecture &amp; PSR-12:</a:t>
            </a:r>
            <a:br/>
            <a:r>
              <a:t>   Strict modern OOP standards, zero vendor core modification, full upgradeability.</a:t>
            </a:r>
            <a:br/>
            <a:br/>
            <a:r>
              <a:t>3. Zero-Downtime Deployments:</a:t>
            </a:r>
            <a:br/>
            <a:r>
              <a:t>   Safe database migrations and server updates without breaking live traffic.</a:t>
            </a:r>
            <a:br/>
            <a:br/>
            <a:r>
              <a:t>4. 30-Day Post-Launch Warranty:</a:t>
            </a:r>
            <a:br/>
            <a:r>
              <a:t>   Complimentary bug-fixing warranty on delivered milestones.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92240" y="1828800"/>
            <a:ext cx="4937760" cy="4389120"/>
          </a:xfrm>
          <a:prstGeom prst="roundRect">
            <a:avLst/>
          </a:prstGeom>
          <a:solidFill>
            <a:srgbClr val="121826"/>
          </a:solidFill>
          <a:ln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400">
                <a:solidFill>
                  <a:srgbClr val="A855F7"/>
                </a:solidFill>
              </a:defRPr>
            </a:pPr>
            <a:r>
              <a:t>Let's Connect &amp; Discuss Your Project</a:t>
            </a:r>
          </a:p>
          <a:p>
            <a:br/>
            <a:pPr>
              <a:defRPr sz="1000">
                <a:solidFill>
                  <a:srgbClr val="CBD5E1"/>
                </a:solidFill>
              </a:defRPr>
            </a:pPr>
            <a:r>
              <a:t>• Work Modality: Remote (Full-time, Part-time, Milestone-based contracts)</a:t>
            </a:r>
            <a:br/>
            <a:br/>
            <a:r>
              <a:t>• Direct Email:</a:t>
            </a:r>
            <a:br/>
            <a:r>
              <a:t>  emptybox874@gmail.com</a:t>
            </a:r>
            <a:br/>
            <a:br/>
            <a:r>
              <a:t>• Telegram Messenger:</a:t>
            </a:r>
            <a:br/>
            <a:r>
              <a:t>  @empty_box7</a:t>
            </a:r>
            <a:br/>
            <a:br/>
            <a:r>
              <a:t>• Upwork Verified Profile:</a:t>
            </a:r>
            <a:br/>
            <a:r>
              <a:t>  https://www.upwork.com/freelancers/~01072ad54d8d34f100</a:t>
            </a:r>
            <a:br/>
            <a:br/>
            <a:r>
              <a:t>• Interactive Web Presentation:</a:t>
            </a:r>
            <a:br/>
            <a:r>
              <a:t>  https://artm.adgway.online/portfolio.html</a:t>
            </a:r>
            <a:br/>
            <a:br/>
            <a:r>
              <a:t>• Original Verification Dossier:</a:t>
            </a:r>
            <a:br/>
            <a:r>
              <a:t>  https://docs.google.com/document/d/1RrbCmOJS5xw9Mw9P0PHZ3s8Lxed9BYf6ZPxiBqkhvLM/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